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8" r:id="rId3"/>
    <p:sldId id="265" r:id="rId4"/>
    <p:sldId id="266"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C1AF"/>
    <a:srgbClr val="3CD6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82" autoAdjust="0"/>
    <p:restoredTop sz="94660"/>
  </p:normalViewPr>
  <p:slideViewPr>
    <p:cSldViewPr>
      <p:cViewPr varScale="1">
        <p:scale>
          <a:sx n="68" d="100"/>
          <a:sy n="68" d="100"/>
        </p:scale>
        <p:origin x="-17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Robot</a:t>
            </a:r>
            <a:r>
              <a:rPr lang="ro-RO" b="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a:t>
            </a:r>
            <a:r>
              <a:rPr lang="ro-RO" b="1" dirty="0" smtClean="0">
                <a:latin typeface="Times New Roman" pitchFamily="18" charset="0"/>
                <a:cs typeface="Times New Roman" pitchFamily="18" charset="0"/>
              </a:rPr>
              <a:t>eorie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u="sng" dirty="0" smtClean="0"/>
              <a:t>L</a:t>
            </a:r>
            <a:r>
              <a:rPr lang="ro-RO" u="sng" dirty="0" smtClean="0"/>
              <a:t>egea lui Ohm</a:t>
            </a:r>
            <a:r>
              <a:rPr lang="en-US" u="sng" dirty="0" smtClean="0"/>
              <a:t>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p:txBody>
          <a:bodyPr>
            <a:normAutofit/>
          </a:bodyPr>
          <a:lstStyle/>
          <a:p>
            <a:r>
              <a:rPr lang="en-US" sz="4000" i="1" dirty="0" smtClean="0"/>
              <a:t> </a:t>
            </a:r>
            <a:r>
              <a:rPr lang="ro-RO" sz="4000" i="1" dirty="0" smtClean="0"/>
              <a:t>Legea lui Ohm si Puterea</a:t>
            </a:r>
            <a:endParaRPr lang="en-US" sz="4000" i="1" dirty="0"/>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 xmlns:a16="http://schemas.microsoft.com/office/drawing/2014/main" id="{17DA8701-F791-4C6E-BA5C-EEECB13AE82B}"/>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vi-VN" sz="2800" dirty="0" smtClean="0"/>
              <a:t>Relația dintre tensiune, curent și rezistență în orice circuit electric de curent continuu a fost descoperită în primul rând de fizicianul german Georg Ohm</a:t>
            </a:r>
            <a:r>
              <a:rPr lang="en-US" sz="2800" dirty="0" smtClean="0"/>
              <a:t>.</a:t>
            </a:r>
            <a:endParaRPr lang="en-US" sz="2800" dirty="0"/>
          </a:p>
        </p:txBody>
      </p:sp>
      <p:pic>
        <p:nvPicPr>
          <p:cNvPr id="1026" name="Picture 2" descr="http://www.electronics-tutorials.ws/wp-content/uploads/2013/08/dcp3.gif">
            <a:extLst>
              <a:ext uri="{FF2B5EF4-FFF2-40B4-BE49-F238E27FC236}">
                <a16:creationId xmlns="" xmlns:a16="http://schemas.microsoft.com/office/drawing/2014/main" id="{B76F85FE-DA68-4449-ACD4-14F64575230D}"/>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19672" y="3429000"/>
            <a:ext cx="2808312" cy="2269931"/>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Resultado de imagem para Georg Ohm">
            <a:extLst>
              <a:ext uri="{FF2B5EF4-FFF2-40B4-BE49-F238E27FC236}">
                <a16:creationId xmlns="" xmlns:a16="http://schemas.microsoft.com/office/drawing/2014/main" id="{2D28FA7E-F3A5-41F0-9951-1BE9642303F5}"/>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64088" y="3566075"/>
            <a:ext cx="2559427" cy="21328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i="1" dirty="0" err="1" smtClean="0"/>
              <a:t>Introduc</a:t>
            </a:r>
            <a:r>
              <a:rPr lang="ro-RO" sz="4000" i="1" dirty="0" smtClean="0"/>
              <a:t>ere</a:t>
            </a:r>
            <a:r>
              <a:rPr lang="en-IN" sz="4000" i="1" dirty="0" smtClean="0"/>
              <a:t> –L</a:t>
            </a:r>
            <a:r>
              <a:rPr lang="ro-RO" sz="4000" i="1" dirty="0" smtClean="0"/>
              <a:t>egea lui </a:t>
            </a:r>
            <a:r>
              <a:rPr lang="en-IN" sz="4000" i="1" dirty="0" smtClean="0"/>
              <a:t>Ohm</a:t>
            </a:r>
            <a:endParaRPr lang="en-IN" sz="4000" i="1" dirty="0"/>
          </a:p>
        </p:txBody>
      </p:sp>
      <p:sp>
        <p:nvSpPr>
          <p:cNvPr id="8" name="Espaço Reservado para Conteúdo 2">
            <a:extLst>
              <a:ext uri="{FF2B5EF4-FFF2-40B4-BE49-F238E27FC236}">
                <a16:creationId xmlns="" xmlns:a16="http://schemas.microsoft.com/office/drawing/2014/main"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vi-VN" sz="2800" dirty="0" smtClean="0"/>
              <a:t>Legea lui Ohm este cea mai fundamentală lege a circuitelor electrice și dă o relație între tensiune și curent într-un </a:t>
            </a:r>
            <a:r>
              <a:rPr lang="ro-RO" sz="2800" dirty="0" smtClean="0">
                <a:latin typeface="+mj-lt"/>
              </a:rPr>
              <a:t>conductor</a:t>
            </a:r>
            <a:r>
              <a:rPr lang="ro-RO" sz="2800" dirty="0" smtClean="0"/>
              <a:t> </a:t>
            </a:r>
            <a:r>
              <a:rPr lang="vi-VN" sz="2800" dirty="0" smtClean="0"/>
              <a:t>ideal</a:t>
            </a:r>
            <a:r>
              <a:rPr lang="vi-VN" sz="2800" dirty="0" smtClean="0"/>
              <a:t>. Această relație </a:t>
            </a:r>
            <a:r>
              <a:rPr lang="vi-VN" sz="2800" dirty="0" smtClean="0"/>
              <a:t>afirmă </a:t>
            </a:r>
            <a:r>
              <a:rPr lang="en-US" sz="2800" dirty="0" smtClean="0"/>
              <a:t>: </a:t>
            </a:r>
            <a:endParaRPr lang="en-US" sz="2800" dirty="0"/>
          </a:p>
          <a:p>
            <a:pPr marL="0" indent="0" algn="just">
              <a:lnSpc>
                <a:spcPct val="115000"/>
              </a:lnSpc>
              <a:spcAft>
                <a:spcPts val="1000"/>
              </a:spcAft>
              <a:buNone/>
            </a:pPr>
            <a:endParaRPr lang="en-US" sz="2800" dirty="0"/>
          </a:p>
          <a:p>
            <a:pPr marL="0" algn="just">
              <a:lnSpc>
                <a:spcPct val="115000"/>
              </a:lnSpc>
              <a:spcAft>
                <a:spcPts val="1000"/>
              </a:spcAft>
            </a:pPr>
            <a:r>
              <a:rPr lang="es-ES" sz="2800" dirty="0" err="1" smtClean="0"/>
              <a:t>Diferența</a:t>
            </a:r>
            <a:r>
              <a:rPr lang="es-ES" sz="2800" dirty="0" smtClean="0"/>
              <a:t> de </a:t>
            </a:r>
            <a:r>
              <a:rPr lang="es-ES" sz="2800" dirty="0" err="1" smtClean="0"/>
              <a:t>potențial</a:t>
            </a:r>
            <a:r>
              <a:rPr lang="es-ES" sz="2800" dirty="0" smtClean="0"/>
              <a:t> (</a:t>
            </a:r>
            <a:r>
              <a:rPr lang="es-ES" sz="2800" dirty="0" err="1" smtClean="0"/>
              <a:t>tensiune</a:t>
            </a:r>
            <a:r>
              <a:rPr lang="es-ES" sz="2800" dirty="0" smtClean="0"/>
              <a:t>) pe un conductor ideal este </a:t>
            </a:r>
            <a:r>
              <a:rPr lang="es-ES" sz="2800" dirty="0" err="1" smtClean="0"/>
              <a:t>proporțională</a:t>
            </a:r>
            <a:r>
              <a:rPr lang="es-ES" sz="2800" dirty="0" smtClean="0"/>
              <a:t> </a:t>
            </a:r>
            <a:r>
              <a:rPr lang="es-ES" sz="2800" dirty="0" err="1" smtClean="0"/>
              <a:t>cu</a:t>
            </a:r>
            <a:r>
              <a:rPr lang="es-ES" sz="2800" dirty="0" smtClean="0"/>
              <a:t> </a:t>
            </a:r>
            <a:r>
              <a:rPr lang="es-ES" sz="2800" dirty="0" err="1" smtClean="0"/>
              <a:t>curentul</a:t>
            </a:r>
            <a:r>
              <a:rPr lang="es-ES" sz="2800" dirty="0" smtClean="0"/>
              <a:t> </a:t>
            </a:r>
            <a:r>
              <a:rPr lang="es-ES" sz="2800" dirty="0" err="1" smtClean="0"/>
              <a:t>prin</a:t>
            </a:r>
            <a:r>
              <a:rPr lang="es-ES" sz="2800" dirty="0" smtClean="0"/>
              <a:t> </a:t>
            </a:r>
            <a:r>
              <a:rPr lang="es-ES" sz="2800" dirty="0" err="1" smtClean="0"/>
              <a:t>acesta</a:t>
            </a:r>
            <a:r>
              <a:rPr lang="en-US" sz="2800" dirty="0" smtClean="0"/>
              <a:t>. </a:t>
            </a:r>
            <a:endParaRPr lang="en-US" sz="2800" dirty="0"/>
          </a:p>
          <a:p>
            <a:pPr marL="0" algn="just">
              <a:lnSpc>
                <a:spcPct val="115000"/>
              </a:lnSpc>
              <a:spcAft>
                <a:spcPts val="1000"/>
              </a:spcAft>
            </a:pPr>
            <a:r>
              <a:rPr lang="en-US" sz="2800" dirty="0"/>
              <a:t> </a:t>
            </a:r>
            <a:r>
              <a:rPr lang="vi-VN" sz="2800" dirty="0" smtClean="0"/>
              <a:t>Constanta proporționalității se numește "rezistență", R</a:t>
            </a:r>
            <a:r>
              <a:rPr lang="en-US" sz="2800" dirty="0" smtClean="0"/>
              <a:t>. </a:t>
            </a:r>
            <a:endParaRPr lang="en-US" sz="2800" dirty="0"/>
          </a:p>
          <a:p>
            <a:pPr marL="0" algn="just">
              <a:lnSpc>
                <a:spcPct val="115000"/>
              </a:lnSpc>
              <a:spcAft>
                <a:spcPts val="1000"/>
              </a:spcAft>
            </a:pPr>
            <a:r>
              <a:rPr lang="ro-RO" sz="2800" dirty="0" smtClean="0"/>
              <a:t>Legea lui ohm este data de</a:t>
            </a:r>
            <a:r>
              <a:rPr lang="en-US" sz="2800" dirty="0" smtClean="0"/>
              <a:t>: </a:t>
            </a:r>
            <a:endParaRPr lang="en-US" sz="2800" dirty="0"/>
          </a:p>
          <a:p>
            <a:pPr marL="0" algn="just">
              <a:lnSpc>
                <a:spcPct val="115000"/>
              </a:lnSpc>
              <a:spcAft>
                <a:spcPts val="1000"/>
              </a:spcAft>
            </a:pPr>
            <a:r>
              <a:rPr lang="en-US" sz="2800" dirty="0"/>
              <a:t>U = I R </a:t>
            </a:r>
            <a:endParaRPr lang="en-US" sz="2600" dirty="0"/>
          </a:p>
        </p:txBody>
      </p:sp>
    </p:spTree>
    <p:extLst>
      <p:ext uri="{BB962C8B-B14F-4D97-AF65-F5344CB8AC3E}">
        <p14:creationId xmlns="" xmlns:p14="http://schemas.microsoft.com/office/powerpoint/2010/main"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0" advClick="0" advTm="100"/>
    </mc:Choice>
    <mc:Fallback>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7A864B-AED0-4380-B3FF-05CAF2C3DB25}"/>
              </a:ext>
            </a:extLst>
          </p:cNvPr>
          <p:cNvSpPr>
            <a:spLocks noGrp="1"/>
          </p:cNvSpPr>
          <p:nvPr>
            <p:ph type="title"/>
          </p:nvPr>
        </p:nvSpPr>
        <p:spPr/>
        <p:txBody>
          <a:bodyPr/>
          <a:lstStyle/>
          <a:p>
            <a:r>
              <a:rPr lang="ro-RO" sz="4000" i="1" dirty="0" smtClean="0"/>
              <a:t>Legea lui Ohm</a:t>
            </a:r>
            <a:endParaRPr lang="en-US" sz="4000" i="1" dirty="0"/>
          </a:p>
        </p:txBody>
      </p:sp>
      <p:sp>
        <p:nvSpPr>
          <p:cNvPr id="4" name="Espaço Reservado para Número de Slide 3">
            <a:extLst>
              <a:ext uri="{FF2B5EF4-FFF2-40B4-BE49-F238E27FC236}">
                <a16:creationId xmlns="" xmlns:a16="http://schemas.microsoft.com/office/drawing/2014/main" id="{50D9B5F8-0502-4EB6-8C05-A93EBA7E4F5C}"/>
              </a:ext>
            </a:extLst>
          </p:cNvPr>
          <p:cNvSpPr>
            <a:spLocks noGrp="1"/>
          </p:cNvSpPr>
          <p:nvPr>
            <p:ph type="sldNum" sz="quarter" idx="12"/>
          </p:nvPr>
        </p:nvSpPr>
        <p:spPr/>
        <p:txBody>
          <a:bodyPr/>
          <a:lstStyle/>
          <a:p>
            <a:fld id="{1E1F44E5-9FB8-4181-B433-C93897A9A40A}" type="slidenum">
              <a:rPr lang="en-US" smtClean="0"/>
              <a:pPr/>
              <a:t>4</a:t>
            </a:fld>
            <a:endParaRPr lang="en-US"/>
          </a:p>
        </p:txBody>
      </p:sp>
      <p:sp>
        <p:nvSpPr>
          <p:cNvPr id="11" name="Espaço Reservado para Conteúdo 2">
            <a:extLst>
              <a:ext uri="{FF2B5EF4-FFF2-40B4-BE49-F238E27FC236}">
                <a16:creationId xmlns="" xmlns:a16="http://schemas.microsoft.com/office/drawing/2014/main" id="{45C2C508-EF61-4460-AA00-89EF13F09B3E}"/>
              </a:ext>
            </a:extLst>
          </p:cNvPr>
          <p:cNvSpPr txBox="1">
            <a:spLocks noGrp="1"/>
          </p:cNvSpPr>
          <p:nvPr>
            <p:ph idx="1"/>
          </p:nvPr>
        </p:nvSpPr>
        <p:spPr>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vi-VN" sz="2800" dirty="0" smtClean="0"/>
              <a:t>Materialul care respectă legea lui Ohm este numit "ohmic" sau "linear", deoarece diferența de potențial între ele variază liniar cu curentul</a:t>
            </a:r>
            <a:r>
              <a:rPr lang="en-US" sz="2800" dirty="0" smtClean="0"/>
              <a:t>. </a:t>
            </a:r>
            <a:endParaRPr lang="en-US" sz="2800" dirty="0"/>
          </a:p>
          <a:p>
            <a:pPr marL="0" indent="0" algn="just">
              <a:lnSpc>
                <a:spcPct val="115000"/>
              </a:lnSpc>
              <a:spcAft>
                <a:spcPts val="1000"/>
              </a:spcAft>
              <a:buNone/>
            </a:pPr>
            <a:endParaRPr lang="en-US" sz="2800" dirty="0"/>
          </a:p>
          <a:p>
            <a:pPr marL="0" indent="0" algn="just">
              <a:lnSpc>
                <a:spcPct val="115000"/>
              </a:lnSpc>
              <a:spcAft>
                <a:spcPts val="1000"/>
              </a:spcAft>
              <a:buNone/>
            </a:pPr>
            <a:r>
              <a:rPr lang="vi-VN" sz="2800" dirty="0" smtClean="0"/>
              <a:t>Legea lui Ohm poate fi folosită pentru a rezolva circuite simple. Un circuit complet este </a:t>
            </a:r>
            <a:r>
              <a:rPr lang="vi-VN" sz="2800" dirty="0" smtClean="0"/>
              <a:t>unul</a:t>
            </a:r>
            <a:r>
              <a:rPr lang="vi-VN" sz="2800" dirty="0" smtClean="0">
                <a:latin typeface="+mj-lt"/>
              </a:rPr>
              <a:t> </a:t>
            </a:r>
            <a:r>
              <a:rPr lang="vi-VN" sz="2800" dirty="0" smtClean="0"/>
              <a:t>care </a:t>
            </a:r>
            <a:r>
              <a:rPr lang="ro-RO" sz="2800" dirty="0" smtClean="0">
                <a:latin typeface="+mj-lt"/>
              </a:rPr>
              <a:t>constituie</a:t>
            </a:r>
            <a:r>
              <a:rPr lang="ro-RO" sz="2800" dirty="0" smtClean="0"/>
              <a:t> </a:t>
            </a:r>
            <a:r>
              <a:rPr lang="vi-VN" sz="2800" dirty="0" smtClean="0"/>
              <a:t>o </a:t>
            </a:r>
            <a:r>
              <a:rPr lang="vi-VN" sz="2800" dirty="0" smtClean="0"/>
              <a:t>buclă închisă. Acesta conține cel puțin o sursă de tensiune și cel puțin o scădere potențială, suma algebrică a tensiunilor în jurul unei bucle complete închise (numită și ochiuri) este zero</a:t>
            </a:r>
            <a:r>
              <a:rPr lang="en-US" sz="2800" dirty="0" smtClean="0"/>
              <a:t>. </a:t>
            </a:r>
            <a:endParaRPr lang="en-US" sz="2800" dirty="0"/>
          </a:p>
          <a:p>
            <a:pPr marL="0" algn="just">
              <a:lnSpc>
                <a:spcPct val="115000"/>
              </a:lnSpc>
              <a:spcAft>
                <a:spcPts val="1000"/>
              </a:spcAft>
            </a:pPr>
            <a:endParaRPr lang="en-US" sz="2600" dirty="0"/>
          </a:p>
        </p:txBody>
      </p:sp>
    </p:spTree>
    <p:extLst>
      <p:ext uri="{BB962C8B-B14F-4D97-AF65-F5344CB8AC3E}">
        <p14:creationId xmlns="" xmlns:p14="http://schemas.microsoft.com/office/powerpoint/2010/main" val="189175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p:txBody>
          <a:bodyPr/>
          <a:lstStyle/>
          <a:p>
            <a:r>
              <a:rPr lang="ro-RO" i="1" dirty="0" smtClean="0"/>
              <a:t>Legea lui Ohm</a:t>
            </a:r>
            <a:endParaRPr lang="en-US" dirty="0"/>
          </a:p>
        </p:txBody>
      </p:sp>
      <p:sp>
        <p:nvSpPr>
          <p:cNvPr id="3" name="Espaço Reservado para Conteúdo 2">
            <a:extLst>
              <a:ext uri="{FF2B5EF4-FFF2-40B4-BE49-F238E27FC236}">
                <a16:creationId xmlns="" xmlns:a16="http://schemas.microsoft.com/office/drawing/2014/main" id="{37CD5F42-B2B0-4E2E-8EC7-46279A2B59D8}"/>
              </a:ext>
            </a:extLst>
          </p:cNvPr>
          <p:cNvSpPr>
            <a:spLocks noGrp="1"/>
          </p:cNvSpPr>
          <p:nvPr>
            <p:ph idx="1"/>
          </p:nvPr>
        </p:nvSpPr>
        <p:spPr/>
        <p:txBody>
          <a:bodyPr/>
          <a:lstStyle/>
          <a:p>
            <a:pPr algn="just"/>
            <a:r>
              <a:rPr lang="vi-VN" sz="2600" dirty="0" smtClean="0"/>
              <a:t>O temperatură constantă, curentul electric care curge printr-o rezistență liniară fixă ​​este direct proporțional cu tensiunea aplicată peste el și, de asemenea, invers proporțională cu rezistența. Această relație dintre tensiune, curent și rezistență formează baza Legii Ohms și este prezentată mai jos</a:t>
            </a:r>
            <a:r>
              <a:rPr lang="en-US" sz="2600" dirty="0" smtClean="0"/>
              <a:t>.</a:t>
            </a:r>
            <a:endParaRPr lang="en-US" sz="2600" dirty="0"/>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5</a:t>
            </a:fld>
            <a:endParaRPr lang="en-US"/>
          </a:p>
        </p:txBody>
      </p:sp>
      <p:pic>
        <p:nvPicPr>
          <p:cNvPr id="2050" name="Picture 2" descr="ohms law">
            <a:extLst>
              <a:ext uri="{FF2B5EF4-FFF2-40B4-BE49-F238E27FC236}">
                <a16:creationId xmlns="" xmlns:a16="http://schemas.microsoft.com/office/drawing/2014/main" id="{ECE9AAE0-07E9-415D-B924-F1C1831EBBC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28728" y="4857760"/>
            <a:ext cx="6450924" cy="8640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8759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a:xfrm>
            <a:off x="457200" y="274638"/>
            <a:ext cx="8229600" cy="778098"/>
          </a:xfrm>
        </p:spPr>
        <p:txBody>
          <a:bodyPr/>
          <a:lstStyle/>
          <a:p>
            <a:r>
              <a:rPr lang="ro-RO" sz="4000" i="1" dirty="0" smtClean="0"/>
              <a:t>Legea lui Ohm</a:t>
            </a:r>
            <a:endParaRPr lang="en-US" sz="4000" i="1" dirty="0"/>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6</a:t>
            </a:fld>
            <a:endParaRPr lang="en-US"/>
          </a:p>
        </p:txBody>
      </p:sp>
      <p:pic>
        <p:nvPicPr>
          <p:cNvPr id="5" name="Imagem 4">
            <a:extLst>
              <a:ext uri="{FF2B5EF4-FFF2-40B4-BE49-F238E27FC236}">
                <a16:creationId xmlns="" xmlns:a16="http://schemas.microsoft.com/office/drawing/2014/main" id="{35E8D947-2C54-44CC-AC57-54F24A2F58BC}"/>
              </a:ext>
            </a:extLst>
          </p:cNvPr>
          <p:cNvPicPr>
            <a:picLocks noChangeAspect="1"/>
          </p:cNvPicPr>
          <p:nvPr/>
        </p:nvPicPr>
        <p:blipFill>
          <a:blip r:embed="rId2"/>
          <a:stretch>
            <a:fillRect/>
          </a:stretch>
        </p:blipFill>
        <p:spPr>
          <a:xfrm>
            <a:off x="457200" y="1124744"/>
            <a:ext cx="6480720" cy="4799558"/>
          </a:xfrm>
          <a:prstGeom prst="rect">
            <a:avLst/>
          </a:prstGeom>
        </p:spPr>
      </p:pic>
      <p:pic>
        <p:nvPicPr>
          <p:cNvPr id="7" name="Imagem 6">
            <a:extLst>
              <a:ext uri="{FF2B5EF4-FFF2-40B4-BE49-F238E27FC236}">
                <a16:creationId xmlns="" xmlns:a16="http://schemas.microsoft.com/office/drawing/2014/main" id="{EDF12584-8F5B-415A-A3FE-346ADAD04D75}"/>
              </a:ext>
            </a:extLst>
          </p:cNvPr>
          <p:cNvPicPr>
            <a:picLocks noChangeAspect="1"/>
          </p:cNvPicPr>
          <p:nvPr/>
        </p:nvPicPr>
        <p:blipFill>
          <a:blip r:embed="rId3"/>
          <a:stretch>
            <a:fillRect/>
          </a:stretch>
        </p:blipFill>
        <p:spPr>
          <a:xfrm>
            <a:off x="7225952" y="1147665"/>
            <a:ext cx="1378496" cy="1512168"/>
          </a:xfrm>
          <a:prstGeom prst="rect">
            <a:avLst/>
          </a:prstGeom>
        </p:spPr>
      </p:pic>
      <p:pic>
        <p:nvPicPr>
          <p:cNvPr id="8" name="Imagem 7">
            <a:extLst>
              <a:ext uri="{FF2B5EF4-FFF2-40B4-BE49-F238E27FC236}">
                <a16:creationId xmlns="" xmlns:a16="http://schemas.microsoft.com/office/drawing/2014/main" id="{E872C7A7-E917-45EF-BE48-1660F159E23D}"/>
              </a:ext>
            </a:extLst>
          </p:cNvPr>
          <p:cNvPicPr>
            <a:picLocks noChangeAspect="1"/>
          </p:cNvPicPr>
          <p:nvPr/>
        </p:nvPicPr>
        <p:blipFill>
          <a:blip r:embed="rId4"/>
          <a:stretch>
            <a:fillRect/>
          </a:stretch>
        </p:blipFill>
        <p:spPr>
          <a:xfrm>
            <a:off x="7237920" y="2779900"/>
            <a:ext cx="1378496" cy="1512167"/>
          </a:xfrm>
          <a:prstGeom prst="rect">
            <a:avLst/>
          </a:prstGeom>
        </p:spPr>
      </p:pic>
      <p:pic>
        <p:nvPicPr>
          <p:cNvPr id="9" name="Imagem 8">
            <a:extLst>
              <a:ext uri="{FF2B5EF4-FFF2-40B4-BE49-F238E27FC236}">
                <a16:creationId xmlns="" xmlns:a16="http://schemas.microsoft.com/office/drawing/2014/main" id="{0ABCF58A-EE15-4476-8339-2CC8AF629045}"/>
              </a:ext>
            </a:extLst>
          </p:cNvPr>
          <p:cNvPicPr>
            <a:picLocks noChangeAspect="1"/>
          </p:cNvPicPr>
          <p:nvPr/>
        </p:nvPicPr>
        <p:blipFill>
          <a:blip r:embed="rId5"/>
          <a:stretch>
            <a:fillRect/>
          </a:stretch>
        </p:blipFill>
        <p:spPr>
          <a:xfrm>
            <a:off x="7240355" y="4412135"/>
            <a:ext cx="1378496" cy="1512167"/>
          </a:xfrm>
          <a:prstGeom prst="rect">
            <a:avLst/>
          </a:prstGeom>
        </p:spPr>
      </p:pic>
    </p:spTree>
    <p:extLst>
      <p:ext uri="{BB962C8B-B14F-4D97-AF65-F5344CB8AC3E}">
        <p14:creationId xmlns="" xmlns:p14="http://schemas.microsoft.com/office/powerpoint/2010/main" val="21391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0828BF7-E1D6-4348-A1AE-C291DEDB0066}"/>
              </a:ext>
            </a:extLst>
          </p:cNvPr>
          <p:cNvSpPr>
            <a:spLocks noGrp="1"/>
          </p:cNvSpPr>
          <p:nvPr>
            <p:ph type="title"/>
          </p:nvPr>
        </p:nvSpPr>
        <p:spPr/>
        <p:txBody>
          <a:bodyPr>
            <a:normAutofit fontScale="90000"/>
          </a:bodyPr>
          <a:lstStyle/>
          <a:p>
            <a:r>
              <a:rPr lang="ro-RO" i="1" dirty="0" smtClean="0"/>
              <a:t>Legea puterii electrice a lui Ohm in circuite</a:t>
            </a:r>
            <a:endParaRPr lang="en-US" dirty="0"/>
          </a:p>
        </p:txBody>
      </p:sp>
      <p:sp>
        <p:nvSpPr>
          <p:cNvPr id="4" name="Espaço Reservado para Número de Slide 3">
            <a:extLst>
              <a:ext uri="{FF2B5EF4-FFF2-40B4-BE49-F238E27FC236}">
                <a16:creationId xmlns="" xmlns:a16="http://schemas.microsoft.com/office/drawing/2014/main" id="{458BE2BA-101B-4AA2-9A4B-9BBFD7D8DB17}"/>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Retângulo 4">
            <a:extLst>
              <a:ext uri="{FF2B5EF4-FFF2-40B4-BE49-F238E27FC236}">
                <a16:creationId xmlns="" xmlns:a16="http://schemas.microsoft.com/office/drawing/2014/main" id="{4B5B8540-5124-4BF4-BA3C-9291C86EC3E0}"/>
              </a:ext>
            </a:extLst>
          </p:cNvPr>
          <p:cNvSpPr/>
          <p:nvPr/>
        </p:nvSpPr>
        <p:spPr>
          <a:xfrm>
            <a:off x="606388" y="1556792"/>
            <a:ext cx="7931224" cy="2492990"/>
          </a:xfrm>
          <a:prstGeom prst="rect">
            <a:avLst/>
          </a:prstGeom>
        </p:spPr>
        <p:txBody>
          <a:bodyPr wrap="square">
            <a:spAutoFit/>
          </a:bodyPr>
          <a:lstStyle/>
          <a:p>
            <a:pPr algn="just"/>
            <a:r>
              <a:rPr lang="vi-VN" sz="2600" dirty="0" smtClean="0"/>
              <a:t>Puterea electrică, (P) într-un circuit este rata la care energia este absorbită sau produsă într-un circuit. O sursă de energie, cum ar fi o tensiune, va produce sau furniza energie în timp ce sarcina conectată o va absorbi</a:t>
            </a:r>
            <a:r>
              <a:rPr lang="en-US" sz="2600" dirty="0" smtClean="0"/>
              <a:t>.</a:t>
            </a:r>
            <a:endParaRPr lang="en-US" sz="2600" dirty="0"/>
          </a:p>
          <a:p>
            <a:pPr algn="just"/>
            <a:endParaRPr lang="en-US" sz="2600" dirty="0"/>
          </a:p>
        </p:txBody>
      </p:sp>
      <p:pic>
        <p:nvPicPr>
          <p:cNvPr id="3074" name="Picture 2" descr="Resultado de imagem para Electrical Power, ( P ) in a circuit">
            <a:extLst>
              <a:ext uri="{FF2B5EF4-FFF2-40B4-BE49-F238E27FC236}">
                <a16:creationId xmlns="" xmlns:a16="http://schemas.microsoft.com/office/drawing/2014/main" id="{C62DEEB4-6CBD-4AD8-A175-2560644E030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79912" y="3429000"/>
            <a:ext cx="4132003" cy="275008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973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189CF18-6D4B-437B-9555-40B718862FE3}"/>
              </a:ext>
            </a:extLst>
          </p:cNvPr>
          <p:cNvSpPr>
            <a:spLocks noGrp="1"/>
          </p:cNvSpPr>
          <p:nvPr>
            <p:ph type="title"/>
          </p:nvPr>
        </p:nvSpPr>
        <p:spPr>
          <a:xfrm>
            <a:off x="457200" y="44624"/>
            <a:ext cx="8229600" cy="1143000"/>
          </a:xfrm>
        </p:spPr>
        <p:txBody>
          <a:bodyPr>
            <a:normAutofit fontScale="90000"/>
          </a:bodyPr>
          <a:lstStyle/>
          <a:p>
            <a:r>
              <a:rPr lang="ro-RO" i="1" dirty="0" smtClean="0"/>
              <a:t>Legea puterii electrice a lui Ohm in circuite</a:t>
            </a:r>
            <a:endParaRPr lang="en-US" dirty="0"/>
          </a:p>
        </p:txBody>
      </p:sp>
      <p:sp>
        <p:nvSpPr>
          <p:cNvPr id="4" name="Espaço Reservado para Número de Slide 3">
            <a:extLst>
              <a:ext uri="{FF2B5EF4-FFF2-40B4-BE49-F238E27FC236}">
                <a16:creationId xmlns="" xmlns:a16="http://schemas.microsoft.com/office/drawing/2014/main" id="{3B14D604-B689-4DA2-A1C1-911A1AA990D9}"/>
              </a:ext>
            </a:extLst>
          </p:cNvPr>
          <p:cNvSpPr>
            <a:spLocks noGrp="1"/>
          </p:cNvSpPr>
          <p:nvPr>
            <p:ph type="sldNum" sz="quarter" idx="12"/>
          </p:nvPr>
        </p:nvSpPr>
        <p:spPr/>
        <p:txBody>
          <a:bodyPr/>
          <a:lstStyle/>
          <a:p>
            <a:fld id="{1E1F44E5-9FB8-4181-B433-C93897A9A40A}" type="slidenum">
              <a:rPr lang="en-US" smtClean="0"/>
              <a:pPr/>
              <a:t>8</a:t>
            </a:fld>
            <a:endParaRPr lang="en-US"/>
          </a:p>
        </p:txBody>
      </p:sp>
      <p:pic>
        <p:nvPicPr>
          <p:cNvPr id="5" name="Imagem 4">
            <a:extLst>
              <a:ext uri="{FF2B5EF4-FFF2-40B4-BE49-F238E27FC236}">
                <a16:creationId xmlns="" xmlns:a16="http://schemas.microsoft.com/office/drawing/2014/main" id="{666D0688-718D-4181-8BA6-649E2E003647}"/>
              </a:ext>
            </a:extLst>
          </p:cNvPr>
          <p:cNvPicPr>
            <a:picLocks noChangeAspect="1"/>
          </p:cNvPicPr>
          <p:nvPr/>
        </p:nvPicPr>
        <p:blipFill>
          <a:blip r:embed="rId2"/>
          <a:stretch>
            <a:fillRect/>
          </a:stretch>
        </p:blipFill>
        <p:spPr>
          <a:xfrm>
            <a:off x="683568" y="2636912"/>
            <a:ext cx="5915000" cy="3762950"/>
          </a:xfrm>
          <a:prstGeom prst="rect">
            <a:avLst/>
          </a:prstGeom>
        </p:spPr>
      </p:pic>
      <p:sp>
        <p:nvSpPr>
          <p:cNvPr id="6" name="Retângulo 5">
            <a:extLst>
              <a:ext uri="{FF2B5EF4-FFF2-40B4-BE49-F238E27FC236}">
                <a16:creationId xmlns="" xmlns:a16="http://schemas.microsoft.com/office/drawing/2014/main" id="{70BEF578-AB9F-4C34-B69E-556BB23CF668}"/>
              </a:ext>
            </a:extLst>
          </p:cNvPr>
          <p:cNvSpPr/>
          <p:nvPr/>
        </p:nvSpPr>
        <p:spPr>
          <a:xfrm>
            <a:off x="539552" y="1106292"/>
            <a:ext cx="7560840" cy="1292662"/>
          </a:xfrm>
          <a:prstGeom prst="rect">
            <a:avLst/>
          </a:prstGeom>
        </p:spPr>
        <p:txBody>
          <a:bodyPr wrap="square">
            <a:spAutoFit/>
          </a:bodyPr>
          <a:lstStyle/>
          <a:p>
            <a:pPr algn="just"/>
            <a:r>
              <a:rPr lang="vi-VN" sz="2600" dirty="0" smtClean="0"/>
              <a:t>Simbolul cantității pentru putere este P și este produsul de tensiune înmulțit cu curentul, cu unitatea de măsură fiind Watt (W)</a:t>
            </a:r>
            <a:r>
              <a:rPr lang="en-US" sz="2600" dirty="0" smtClean="0"/>
              <a:t>.</a:t>
            </a:r>
            <a:endParaRPr lang="en-US" sz="2600" dirty="0"/>
          </a:p>
        </p:txBody>
      </p:sp>
      <p:pic>
        <p:nvPicPr>
          <p:cNvPr id="7" name="Imagem 6">
            <a:extLst>
              <a:ext uri="{FF2B5EF4-FFF2-40B4-BE49-F238E27FC236}">
                <a16:creationId xmlns="" xmlns:a16="http://schemas.microsoft.com/office/drawing/2014/main" id="{310DE2A6-D3F2-48D7-A10F-32F1A61A2AEC}"/>
              </a:ext>
            </a:extLst>
          </p:cNvPr>
          <p:cNvPicPr>
            <a:picLocks noChangeAspect="1"/>
          </p:cNvPicPr>
          <p:nvPr/>
        </p:nvPicPr>
        <p:blipFill>
          <a:blip r:embed="rId3"/>
          <a:stretch>
            <a:fillRect/>
          </a:stretch>
        </p:blipFill>
        <p:spPr>
          <a:xfrm>
            <a:off x="6779568" y="2655446"/>
            <a:ext cx="1194420" cy="1039652"/>
          </a:xfrm>
          <a:prstGeom prst="rect">
            <a:avLst/>
          </a:prstGeom>
        </p:spPr>
      </p:pic>
      <p:pic>
        <p:nvPicPr>
          <p:cNvPr id="8" name="Imagem 7">
            <a:extLst>
              <a:ext uri="{FF2B5EF4-FFF2-40B4-BE49-F238E27FC236}">
                <a16:creationId xmlns="" xmlns:a16="http://schemas.microsoft.com/office/drawing/2014/main" id="{B24986E5-2D01-4D5E-AAAF-B03804EAAE00}"/>
              </a:ext>
            </a:extLst>
          </p:cNvPr>
          <p:cNvPicPr>
            <a:picLocks noChangeAspect="1"/>
          </p:cNvPicPr>
          <p:nvPr/>
        </p:nvPicPr>
        <p:blipFill>
          <a:blip r:embed="rId4"/>
          <a:stretch>
            <a:fillRect/>
          </a:stretch>
        </p:blipFill>
        <p:spPr>
          <a:xfrm>
            <a:off x="6779568" y="3951590"/>
            <a:ext cx="1194420" cy="1115063"/>
          </a:xfrm>
          <a:prstGeom prst="rect">
            <a:avLst/>
          </a:prstGeom>
        </p:spPr>
      </p:pic>
      <p:pic>
        <p:nvPicPr>
          <p:cNvPr id="9" name="Imagem 8">
            <a:extLst>
              <a:ext uri="{FF2B5EF4-FFF2-40B4-BE49-F238E27FC236}">
                <a16:creationId xmlns="" xmlns:a16="http://schemas.microsoft.com/office/drawing/2014/main" id="{E8E5BA07-388D-45CE-AA4A-3E3A5690CF00}"/>
              </a:ext>
            </a:extLst>
          </p:cNvPr>
          <p:cNvPicPr>
            <a:picLocks noChangeAspect="1"/>
          </p:cNvPicPr>
          <p:nvPr/>
        </p:nvPicPr>
        <p:blipFill>
          <a:blip r:embed="rId5"/>
          <a:stretch>
            <a:fillRect/>
          </a:stretch>
        </p:blipFill>
        <p:spPr>
          <a:xfrm>
            <a:off x="6779568" y="5323145"/>
            <a:ext cx="1194420" cy="1087998"/>
          </a:xfrm>
          <a:prstGeom prst="rect">
            <a:avLst/>
          </a:prstGeom>
        </p:spPr>
      </p:pic>
    </p:spTree>
    <p:extLst>
      <p:ext uri="{BB962C8B-B14F-4D97-AF65-F5344CB8AC3E}">
        <p14:creationId xmlns="" xmlns:p14="http://schemas.microsoft.com/office/powerpoint/2010/main" val="315266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660</TotalTime>
  <Words>345</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Roboti – Teorie</vt:lpstr>
      <vt:lpstr> Legea lui Ohm si Puterea</vt:lpstr>
      <vt:lpstr>Introducere –Legea lui Ohm</vt:lpstr>
      <vt:lpstr>Legea lui Ohm</vt:lpstr>
      <vt:lpstr>Legea lui Ohm</vt:lpstr>
      <vt:lpstr>Legea lui Ohm</vt:lpstr>
      <vt:lpstr>Legea puterii electrice a lui Ohm in circuite</vt:lpstr>
      <vt:lpstr>Legea puterii electrice a lui Ohm in circuite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Serban</cp:lastModifiedBy>
  <cp:revision>99</cp:revision>
  <dcterms:created xsi:type="dcterms:W3CDTF">2017-03-08T21:43:37Z</dcterms:created>
  <dcterms:modified xsi:type="dcterms:W3CDTF">2018-01-23T16:29:19Z</dcterms:modified>
</cp:coreProperties>
</file>